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Open Sauce Semi-Bold" charset="1" panose="00000700000000000000"/>
      <p:regular r:id="rId30"/>
    </p:embeddedFont>
    <p:embeddedFont>
      <p:font typeface="Open Sauce Heavy" charset="1" panose="00000A00000000000000"/>
      <p:regular r:id="rId31"/>
    </p:embeddedFont>
    <p:embeddedFont>
      <p:font typeface="Open Sauce" charset="1" panose="00000500000000000000"/>
      <p:regular r:id="rId32"/>
    </p:embeddedFont>
    <p:embeddedFont>
      <p:font typeface="Open Sauce Bold" charset="1" panose="000008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164" y="-111480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734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85989" y="1570517"/>
            <a:ext cx="6359879" cy="7145967"/>
          </a:xfrm>
          <a:custGeom>
            <a:avLst/>
            <a:gdLst/>
            <a:ahLst/>
            <a:cxnLst/>
            <a:rect r="r" b="b" t="t" l="l"/>
            <a:pathLst>
              <a:path h="7145967" w="6359879">
                <a:moveTo>
                  <a:pt x="0" y="0"/>
                </a:moveTo>
                <a:lnTo>
                  <a:pt x="6359879" y="0"/>
                </a:lnTo>
                <a:lnTo>
                  <a:pt x="6359879" y="7145966"/>
                </a:lnTo>
                <a:lnTo>
                  <a:pt x="0" y="7145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2568" t="0" r="-27092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73644" y="2869155"/>
            <a:ext cx="8838209" cy="3243436"/>
            <a:chOff x="0" y="0"/>
            <a:chExt cx="11784279" cy="432458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85725"/>
              <a:ext cx="11784279" cy="320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350"/>
                </a:lnSpc>
              </a:pPr>
              <a:r>
                <a:rPr lang="en-US" b="true" sz="8500">
                  <a:solidFill>
                    <a:srgbClr val="01010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Data Science </a:t>
              </a:r>
              <a:r>
                <a:rPr lang="en-US" b="true" sz="8500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Salary Insights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648306"/>
              <a:ext cx="1178427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Exploring </a:t>
              </a:r>
              <a:r>
                <a:rPr lang="en-US" b="true" sz="3000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earning potential</a:t>
              </a:r>
              <a:r>
                <a:rPr lang="en-US" sz="3000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trends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058914" y="4627406"/>
            <a:ext cx="10039746" cy="3192463"/>
          </a:xfrm>
          <a:custGeom>
            <a:avLst/>
            <a:gdLst/>
            <a:ahLst/>
            <a:cxnLst/>
            <a:rect r="r" b="b" t="t" l="l"/>
            <a:pathLst>
              <a:path h="3192463" w="10039746">
                <a:moveTo>
                  <a:pt x="0" y="0"/>
                </a:moveTo>
                <a:lnTo>
                  <a:pt x="10039746" y="0"/>
                </a:lnTo>
                <a:lnTo>
                  <a:pt x="10039746" y="3192463"/>
                </a:lnTo>
                <a:lnTo>
                  <a:pt x="0" y="3192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30684" y="129400"/>
            <a:ext cx="11870475" cy="3798076"/>
          </a:xfrm>
          <a:custGeom>
            <a:avLst/>
            <a:gdLst/>
            <a:ahLst/>
            <a:cxnLst/>
            <a:rect r="r" b="b" t="t" l="l"/>
            <a:pathLst>
              <a:path h="3798076" w="11870475">
                <a:moveTo>
                  <a:pt x="0" y="0"/>
                </a:moveTo>
                <a:lnTo>
                  <a:pt x="11870475" y="0"/>
                </a:lnTo>
                <a:lnTo>
                  <a:pt x="11870475" y="3798076"/>
                </a:lnTo>
                <a:lnTo>
                  <a:pt x="0" y="37980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3005" y="3927476"/>
            <a:ext cx="7771452" cy="6359524"/>
            <a:chOff x="0" y="0"/>
            <a:chExt cx="10361936" cy="847936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8029575"/>
              <a:ext cx="10361936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b="true" sz="2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Find the highest-paying company location (in USD)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10361936" cy="732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SELECT company_location, MAX(salary_in_usd) AS highest_salary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FROM ds_salaries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GROUP BY company_location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ORDER BY highest_salary DESC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LIMIT 1;</a:t>
              </a:r>
            </a:p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849695" y="195207"/>
            <a:ext cx="12246475" cy="2270234"/>
          </a:xfrm>
          <a:custGeom>
            <a:avLst/>
            <a:gdLst/>
            <a:ahLst/>
            <a:cxnLst/>
            <a:rect r="r" b="b" t="t" l="l"/>
            <a:pathLst>
              <a:path h="2270234" w="12246475">
                <a:moveTo>
                  <a:pt x="0" y="0"/>
                </a:moveTo>
                <a:lnTo>
                  <a:pt x="12246474" y="0"/>
                </a:lnTo>
                <a:lnTo>
                  <a:pt x="12246474" y="2270234"/>
                </a:lnTo>
                <a:lnTo>
                  <a:pt x="0" y="2270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84920" y="3925872"/>
            <a:ext cx="10804726" cy="2717753"/>
          </a:xfrm>
          <a:custGeom>
            <a:avLst/>
            <a:gdLst/>
            <a:ahLst/>
            <a:cxnLst/>
            <a:rect r="r" b="b" t="t" l="l"/>
            <a:pathLst>
              <a:path h="2717753" w="10804726">
                <a:moveTo>
                  <a:pt x="0" y="0"/>
                </a:moveTo>
                <a:lnTo>
                  <a:pt x="10804726" y="0"/>
                </a:lnTo>
                <a:lnTo>
                  <a:pt x="10804726" y="2717753"/>
                </a:lnTo>
                <a:lnTo>
                  <a:pt x="0" y="27177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3005" y="4360863"/>
            <a:ext cx="7771452" cy="5492749"/>
            <a:chOff x="0" y="0"/>
            <a:chExt cx="10361936" cy="732366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403975"/>
              <a:ext cx="1036193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b="true" sz="2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Get the average salary for each remote work category (0, 50, 100)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10361936" cy="569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SELECT remote_ratio, AVG(salary_in_usd) AS average_salary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FROM ds_salaries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GROUP BY remote_ratio;</a:t>
              </a:r>
            </a:p>
            <a:p>
              <a:pPr algn="l">
                <a:lnSpc>
                  <a:spcPts val="4800"/>
                </a:lnSpc>
              </a:pPr>
            </a:p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304075" y="0"/>
            <a:ext cx="12983925" cy="5039423"/>
          </a:xfrm>
          <a:custGeom>
            <a:avLst/>
            <a:gdLst/>
            <a:ahLst/>
            <a:cxnLst/>
            <a:rect r="r" b="b" t="t" l="l"/>
            <a:pathLst>
              <a:path h="5039423" w="12983925">
                <a:moveTo>
                  <a:pt x="0" y="0"/>
                </a:moveTo>
                <a:lnTo>
                  <a:pt x="12983925" y="0"/>
                </a:lnTo>
                <a:lnTo>
                  <a:pt x="12983925" y="5039423"/>
                </a:lnTo>
                <a:lnTo>
                  <a:pt x="0" y="5039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47212" y="5073294"/>
            <a:ext cx="11040788" cy="5213706"/>
          </a:xfrm>
          <a:custGeom>
            <a:avLst/>
            <a:gdLst/>
            <a:ahLst/>
            <a:cxnLst/>
            <a:rect r="r" b="b" t="t" l="l"/>
            <a:pathLst>
              <a:path h="5213706" w="11040788">
                <a:moveTo>
                  <a:pt x="0" y="0"/>
                </a:moveTo>
                <a:lnTo>
                  <a:pt x="11040788" y="0"/>
                </a:lnTo>
                <a:lnTo>
                  <a:pt x="11040788" y="5213706"/>
                </a:lnTo>
                <a:lnTo>
                  <a:pt x="0" y="5213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6038673"/>
            <a:ext cx="7771452" cy="3282949"/>
            <a:chOff x="0" y="0"/>
            <a:chExt cx="10361936" cy="437726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3457575"/>
              <a:ext cx="1036193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b="true" sz="2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Find the top 3 highest-paying job titles by average salary in each company size (S, M, L)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0"/>
              <a:ext cx="10361936" cy="2743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79"/>
                </a:lnSpc>
              </a:pPr>
              <a:r>
                <a:rPr lang="en-US" sz="1149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WITH avg_salary_by_job AS (</a:t>
              </a:r>
            </a:p>
            <a:p>
              <a:pPr algn="l">
                <a:lnSpc>
                  <a:spcPts val="1379"/>
                </a:lnSpc>
              </a:pPr>
              <a:r>
                <a:rPr lang="en-US" sz="1149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SELECT job_title, company_size, AVG(salary_in_usd) AS avg_salary</a:t>
              </a:r>
            </a:p>
            <a:p>
              <a:pPr algn="l">
                <a:lnSpc>
                  <a:spcPts val="1379"/>
                </a:lnSpc>
              </a:pPr>
              <a:r>
                <a:rPr lang="en-US" sz="1149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FROM ds_salaries</a:t>
              </a:r>
            </a:p>
            <a:p>
              <a:pPr algn="l">
                <a:lnSpc>
                  <a:spcPts val="1379"/>
                </a:lnSpc>
              </a:pPr>
              <a:r>
                <a:rPr lang="en-US" sz="1149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GROUP BY job_title, company_size</a:t>
              </a:r>
            </a:p>
            <a:p>
              <a:pPr algn="l">
                <a:lnSpc>
                  <a:spcPts val="1379"/>
                </a:lnSpc>
              </a:pPr>
              <a:r>
                <a:rPr lang="en-US" sz="1149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)</a:t>
              </a:r>
            </a:p>
            <a:p>
              <a:pPr algn="l">
                <a:lnSpc>
                  <a:spcPts val="1379"/>
                </a:lnSpc>
              </a:pPr>
              <a:r>
                <a:rPr lang="en-US" sz="1149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SELECT job_title, company_size, avg_salary</a:t>
              </a:r>
            </a:p>
            <a:p>
              <a:pPr algn="l">
                <a:lnSpc>
                  <a:spcPts val="1379"/>
                </a:lnSpc>
              </a:pPr>
              <a:r>
                <a:rPr lang="en-US" sz="1149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FROM (</a:t>
              </a:r>
            </a:p>
            <a:p>
              <a:pPr algn="l">
                <a:lnSpc>
                  <a:spcPts val="1379"/>
                </a:lnSpc>
              </a:pPr>
              <a:r>
                <a:rPr lang="en-US" sz="1149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SELECT job_title, company_size, avg_salary,</a:t>
              </a:r>
            </a:p>
            <a:p>
              <a:pPr algn="l">
                <a:lnSpc>
                  <a:spcPts val="1379"/>
                </a:lnSpc>
              </a:pPr>
              <a:r>
                <a:rPr lang="en-US" sz="1149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    ROW_NUMBER() OVER (PARTITION BY company_size ORDER BY avg_salary DESC) AS `rank`</a:t>
              </a:r>
            </a:p>
            <a:p>
              <a:pPr algn="l">
                <a:lnSpc>
                  <a:spcPts val="1379"/>
                </a:lnSpc>
              </a:pPr>
              <a:r>
                <a:rPr lang="en-US" sz="1149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FROM avg_salary_by_job</a:t>
              </a:r>
            </a:p>
            <a:p>
              <a:pPr algn="l">
                <a:lnSpc>
                  <a:spcPts val="1379"/>
                </a:lnSpc>
              </a:pPr>
              <a:r>
                <a:rPr lang="en-US" sz="1149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) ranked_jobs</a:t>
              </a:r>
            </a:p>
            <a:p>
              <a:pPr algn="l" marL="0" indent="0" lvl="0">
                <a:lnSpc>
                  <a:spcPts val="1379"/>
                </a:lnSpc>
                <a:spcBef>
                  <a:spcPct val="0"/>
                </a:spcBef>
              </a:pPr>
              <a:r>
                <a:rPr lang="en-US" b="true" sz="1149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WHERE `rank` &lt;= 3;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4440932" y="217772"/>
            <a:ext cx="13572381" cy="1621857"/>
          </a:xfrm>
          <a:custGeom>
            <a:avLst/>
            <a:gdLst/>
            <a:ahLst/>
            <a:cxnLst/>
            <a:rect r="r" b="b" t="t" l="l"/>
            <a:pathLst>
              <a:path h="1621857" w="13572381">
                <a:moveTo>
                  <a:pt x="0" y="0"/>
                </a:moveTo>
                <a:lnTo>
                  <a:pt x="13572381" y="0"/>
                </a:lnTo>
                <a:lnTo>
                  <a:pt x="13572381" y="1621856"/>
                </a:lnTo>
                <a:lnTo>
                  <a:pt x="0" y="1621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085177" y="2326317"/>
            <a:ext cx="11928136" cy="5068580"/>
          </a:xfrm>
          <a:custGeom>
            <a:avLst/>
            <a:gdLst/>
            <a:ahLst/>
            <a:cxnLst/>
            <a:rect r="r" b="b" t="t" l="l"/>
            <a:pathLst>
              <a:path h="5068580" w="11928136">
                <a:moveTo>
                  <a:pt x="0" y="0"/>
                </a:moveTo>
                <a:lnTo>
                  <a:pt x="11928136" y="0"/>
                </a:lnTo>
                <a:lnTo>
                  <a:pt x="11928136" y="5068580"/>
                </a:lnTo>
                <a:lnTo>
                  <a:pt x="0" y="50685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7394897"/>
            <a:ext cx="7771452" cy="2911474"/>
            <a:chOff x="0" y="0"/>
            <a:chExt cx="10361936" cy="388196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2492375"/>
              <a:ext cx="10361936" cy="138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b="true" sz="2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Find the total number of employees for each experience level by remote ratio, and the average salary in USD for each group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0"/>
              <a:ext cx="10361936" cy="177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SELECT experience_level, remote_ratio, COUNT(*) AS employee_count, AVG(salary_in_usd) AS avg_salary</a:t>
              </a:r>
            </a:p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FROM ds_salaries</a:t>
              </a:r>
            </a:p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GROUP BY experience_level, remote_ratio</a:t>
              </a:r>
            </a:p>
            <a:p>
              <a:pPr algn="l" marL="0" indent="0" lvl="0">
                <a:lnSpc>
                  <a:spcPts val="216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ORDER BY experience_level, remote_ratio;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711826" y="4732648"/>
            <a:ext cx="12367907" cy="2107582"/>
          </a:xfrm>
          <a:custGeom>
            <a:avLst/>
            <a:gdLst/>
            <a:ahLst/>
            <a:cxnLst/>
            <a:rect r="r" b="b" t="t" l="l"/>
            <a:pathLst>
              <a:path h="2107582" w="12367907">
                <a:moveTo>
                  <a:pt x="0" y="0"/>
                </a:moveTo>
                <a:lnTo>
                  <a:pt x="12367907" y="0"/>
                </a:lnTo>
                <a:lnTo>
                  <a:pt x="12367907" y="2107582"/>
                </a:lnTo>
                <a:lnTo>
                  <a:pt x="0" y="2107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088762" y="275054"/>
            <a:ext cx="12791073" cy="2374066"/>
          </a:xfrm>
          <a:custGeom>
            <a:avLst/>
            <a:gdLst/>
            <a:ahLst/>
            <a:cxnLst/>
            <a:rect r="r" b="b" t="t" l="l"/>
            <a:pathLst>
              <a:path h="2374066" w="12791073">
                <a:moveTo>
                  <a:pt x="0" y="0"/>
                </a:moveTo>
                <a:lnTo>
                  <a:pt x="12791073" y="0"/>
                </a:lnTo>
                <a:lnTo>
                  <a:pt x="12791073" y="2374067"/>
                </a:lnTo>
                <a:lnTo>
                  <a:pt x="0" y="23740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7437759"/>
            <a:ext cx="7771452" cy="2825749"/>
            <a:chOff x="0" y="0"/>
            <a:chExt cx="10361936" cy="376766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2847975"/>
              <a:ext cx="1036193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b="true" sz="2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Find the top 5 highest-paying jobs, with details on employee and company location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0"/>
              <a:ext cx="10361936" cy="213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SELECT job_title, salary_in_usd, employee_residence, company_location</a:t>
              </a:r>
            </a:p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FROM ds_salaries</a:t>
              </a:r>
            </a:p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ORDER BY salary_in_usd DESC</a:t>
              </a:r>
            </a:p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LIMIT 5;</a:t>
              </a:r>
            </a:p>
            <a:p>
              <a:pPr algn="l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562788" y="2784511"/>
            <a:ext cx="8725212" cy="6261031"/>
          </a:xfrm>
          <a:custGeom>
            <a:avLst/>
            <a:gdLst/>
            <a:ahLst/>
            <a:cxnLst/>
            <a:rect r="r" b="b" t="t" l="l"/>
            <a:pathLst>
              <a:path h="6261031" w="8725212">
                <a:moveTo>
                  <a:pt x="0" y="0"/>
                </a:moveTo>
                <a:lnTo>
                  <a:pt x="8725212" y="0"/>
                </a:lnTo>
                <a:lnTo>
                  <a:pt x="8725212" y="6261032"/>
                </a:lnTo>
                <a:lnTo>
                  <a:pt x="0" y="6261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62513" y="323628"/>
            <a:ext cx="13483525" cy="2012157"/>
          </a:xfrm>
          <a:custGeom>
            <a:avLst/>
            <a:gdLst/>
            <a:ahLst/>
            <a:cxnLst/>
            <a:rect r="r" b="b" t="t" l="l"/>
            <a:pathLst>
              <a:path h="2012157" w="13483525">
                <a:moveTo>
                  <a:pt x="0" y="0"/>
                </a:moveTo>
                <a:lnTo>
                  <a:pt x="13483525" y="0"/>
                </a:lnTo>
                <a:lnTo>
                  <a:pt x="13483525" y="2012157"/>
                </a:lnTo>
                <a:lnTo>
                  <a:pt x="0" y="20121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6661151"/>
            <a:ext cx="7771452" cy="3625849"/>
            <a:chOff x="0" y="0"/>
            <a:chExt cx="10361936" cy="483446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3914775"/>
              <a:ext cx="1036193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b="true" sz="2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Compare the average salary of remote jobs (remote_ratio = 100) with non-remote jobs (remote_ratio = 0) by job title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0"/>
              <a:ext cx="10361936" cy="320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SELECT job_title,</a:t>
              </a:r>
            </a:p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AVG(CASE WHEN remote_ratio = 100 THEN salary_in_usd ELSE NULL END) AS avg_remote_salary,</a:t>
              </a:r>
            </a:p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AVG(CASE WHEN remote_ratio = 0 THEN salary_in_usd ELSE NULL END) AS avg_non_remote_salary</a:t>
              </a:r>
            </a:p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FROM ds_salaries</a:t>
              </a:r>
            </a:p>
            <a:p>
              <a:pPr algn="l">
                <a:lnSpc>
                  <a:spcPts val="2160"/>
                </a:lnSpc>
              </a:pPr>
              <a:r>
                <a:rPr lang="en-US" sz="18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GROUP BY job_title;</a:t>
              </a:r>
            </a:p>
            <a:p>
              <a:pPr algn="l">
                <a:lnSpc>
                  <a:spcPts val="2160"/>
                </a:lnSpc>
              </a:pPr>
            </a:p>
            <a:p>
              <a:pPr algn="l" marL="0" indent="0" lvl="0">
                <a:lnSpc>
                  <a:spcPts val="2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577116" y="164037"/>
            <a:ext cx="11357419" cy="2332575"/>
          </a:xfrm>
          <a:custGeom>
            <a:avLst/>
            <a:gdLst/>
            <a:ahLst/>
            <a:cxnLst/>
            <a:rect r="r" b="b" t="t" l="l"/>
            <a:pathLst>
              <a:path h="2332575" w="11357419">
                <a:moveTo>
                  <a:pt x="0" y="0"/>
                </a:moveTo>
                <a:lnTo>
                  <a:pt x="11357418" y="0"/>
                </a:lnTo>
                <a:lnTo>
                  <a:pt x="11357418" y="2332575"/>
                </a:lnTo>
                <a:lnTo>
                  <a:pt x="0" y="2332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966127" y="4663651"/>
            <a:ext cx="13321873" cy="5623349"/>
          </a:xfrm>
          <a:custGeom>
            <a:avLst/>
            <a:gdLst/>
            <a:ahLst/>
            <a:cxnLst/>
            <a:rect r="r" b="b" t="t" l="l"/>
            <a:pathLst>
              <a:path h="5623349" w="13321873">
                <a:moveTo>
                  <a:pt x="0" y="0"/>
                </a:moveTo>
                <a:lnTo>
                  <a:pt x="13321873" y="0"/>
                </a:lnTo>
                <a:lnTo>
                  <a:pt x="13321873" y="5623349"/>
                </a:lnTo>
                <a:lnTo>
                  <a:pt x="0" y="5623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61" t="0" r="-461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123765" y="3205482"/>
            <a:ext cx="7771452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Identify jobs with a higher average salary in Europe ('EUR' currency) compared to the US ('USD' currency)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1481" y="3253107"/>
            <a:ext cx="4273863" cy="506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WITH avg_salary_eur AS (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SELECT job_title, AVG(salary_in_usd) AS avg_salary_eur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FROM ds_salaries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WHERE salary_currency = 'EUR'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GROUP BY job_title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),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avg_salary_us AS (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SELECT job_title, AVG(salary_in_usd) AS avg_salary_us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FROM ds_salaries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WHERE salary_currency = 'USD'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GROUP BY job_title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e.job_title, e.avg_salary_eur, u.avg_salary_us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avg_salary_eur e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JOIN avg_salary_us u ON e.job_title = u.job_title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WHERE e.avg_salary_eur &gt; u.avg_salary_us;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154702" y="5746656"/>
            <a:ext cx="12133298" cy="4540344"/>
          </a:xfrm>
          <a:custGeom>
            <a:avLst/>
            <a:gdLst/>
            <a:ahLst/>
            <a:cxnLst/>
            <a:rect r="r" b="b" t="t" l="l"/>
            <a:pathLst>
              <a:path h="4540344" w="12133298">
                <a:moveTo>
                  <a:pt x="0" y="0"/>
                </a:moveTo>
                <a:lnTo>
                  <a:pt x="12133298" y="0"/>
                </a:lnTo>
                <a:lnTo>
                  <a:pt x="12133298" y="4540344"/>
                </a:lnTo>
                <a:lnTo>
                  <a:pt x="0" y="45403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78173" y="-54726"/>
            <a:ext cx="13109827" cy="5801382"/>
          </a:xfrm>
          <a:custGeom>
            <a:avLst/>
            <a:gdLst/>
            <a:ahLst/>
            <a:cxnLst/>
            <a:rect r="r" b="b" t="t" l="l"/>
            <a:pathLst>
              <a:path h="5801382" w="13109827">
                <a:moveTo>
                  <a:pt x="0" y="0"/>
                </a:moveTo>
                <a:lnTo>
                  <a:pt x="13109827" y="0"/>
                </a:lnTo>
                <a:lnTo>
                  <a:pt x="13109827" y="5801382"/>
                </a:lnTo>
                <a:lnTo>
                  <a:pt x="0" y="58013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9034463"/>
            <a:ext cx="4891085" cy="10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 the percentage increase or decrease in average salary from 2022 to 2023 for each job title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093" y="2731665"/>
            <a:ext cx="4368548" cy="56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WITH avg_salary_by_year AS (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SELECT job_title, work_year, AVG(salary_in_usd) AS avg_salary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FROM ds_salaries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WHERE work_year IN (2022, 2023)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GROUP BY job_title, work_year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job_title,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MAX(CASE WHEN work_year = 2023 THEN avg_salary END) AS avg_salary_2023,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MAX(CASE WHEN work_year = 2022 THEN avg_salary END) AS avg_salary_2022,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((MAX(CASE WHEN work_year = 2023 THEN avg_salary END) -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MAX(CASE WHEN work_year = 2022 THEN avg_salary END)) /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MAX(CASE WHEN work_year = 2022 THEN avg_salary END)) * 100 AS percentage_change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avg_salary_by_year</a:t>
            </a:r>
          </a:p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BY job_title</a:t>
            </a:r>
          </a:p>
          <a:p>
            <a:pPr algn="l" marL="0" indent="0" lvl="0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HAVING AVG(CASE WHEN work_year = 2022 THEN avg_salary END) IS NOT NULL;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4415641" y="736968"/>
            <a:ext cx="13250422" cy="2312103"/>
          </a:xfrm>
          <a:custGeom>
            <a:avLst/>
            <a:gdLst/>
            <a:ahLst/>
            <a:cxnLst/>
            <a:rect r="r" b="b" t="t" l="l"/>
            <a:pathLst>
              <a:path h="2312103" w="13250422">
                <a:moveTo>
                  <a:pt x="0" y="0"/>
                </a:moveTo>
                <a:lnTo>
                  <a:pt x="13250422" y="0"/>
                </a:lnTo>
                <a:lnTo>
                  <a:pt x="13250422" y="2312102"/>
                </a:lnTo>
                <a:lnTo>
                  <a:pt x="0" y="2312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325125" y="4315895"/>
            <a:ext cx="10765210" cy="3661179"/>
          </a:xfrm>
          <a:custGeom>
            <a:avLst/>
            <a:gdLst/>
            <a:ahLst/>
            <a:cxnLst/>
            <a:rect r="r" b="b" t="t" l="l"/>
            <a:pathLst>
              <a:path h="3661179" w="10765210">
                <a:moveTo>
                  <a:pt x="0" y="0"/>
                </a:moveTo>
                <a:lnTo>
                  <a:pt x="10765210" y="0"/>
                </a:lnTo>
                <a:lnTo>
                  <a:pt x="10765210" y="3661179"/>
                </a:lnTo>
                <a:lnTo>
                  <a:pt x="0" y="36611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9034463"/>
            <a:ext cx="4891085" cy="10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Find the job titles with the greatest salary disparity (difference between highest and lowest salary)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093" y="3631777"/>
            <a:ext cx="4368548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job_title, MAX(salary_in_usd) - MIN(salary_in_usd) AS salary_disparity</a:t>
            </a: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ds_salaries</a:t>
            </a: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BY job_title</a:t>
            </a: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ORDER BY salary_disparity DESC</a:t>
            </a:r>
          </a:p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 5;</a:t>
            </a:r>
          </a:p>
          <a:p>
            <a:pPr algn="l">
              <a:lnSpc>
                <a:spcPts val="1800"/>
              </a:lnSpc>
            </a:pPr>
          </a:p>
          <a:p>
            <a:pPr algn="l" marL="0" indent="0" lvl="0">
              <a:lnSpc>
                <a:spcPts val="1800"/>
              </a:lnSpc>
              <a:spcBef>
                <a:spcPct val="0"/>
              </a:spcBef>
            </a:pPr>
            <a:r>
              <a:rPr lang="en-US" b="true" sz="150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4891085" y="0"/>
            <a:ext cx="13368515" cy="3384157"/>
          </a:xfrm>
          <a:custGeom>
            <a:avLst/>
            <a:gdLst/>
            <a:ahLst/>
            <a:cxnLst/>
            <a:rect r="r" b="b" t="t" l="l"/>
            <a:pathLst>
              <a:path h="3384157" w="13368515">
                <a:moveTo>
                  <a:pt x="0" y="0"/>
                </a:moveTo>
                <a:lnTo>
                  <a:pt x="13368515" y="0"/>
                </a:lnTo>
                <a:lnTo>
                  <a:pt x="13368515" y="3384157"/>
                </a:lnTo>
                <a:lnTo>
                  <a:pt x="0" y="33841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84333" y="3947405"/>
            <a:ext cx="10948724" cy="5134683"/>
          </a:xfrm>
          <a:custGeom>
            <a:avLst/>
            <a:gdLst/>
            <a:ahLst/>
            <a:cxnLst/>
            <a:rect r="r" b="b" t="t" l="l"/>
            <a:pathLst>
              <a:path h="5134683" w="10948724">
                <a:moveTo>
                  <a:pt x="0" y="0"/>
                </a:moveTo>
                <a:lnTo>
                  <a:pt x="10948724" y="0"/>
                </a:lnTo>
                <a:lnTo>
                  <a:pt x="10948724" y="5134683"/>
                </a:lnTo>
                <a:lnTo>
                  <a:pt x="0" y="5134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9034463"/>
            <a:ext cx="4891085" cy="10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Identify companies that pay above the average salary for each job title in a given country ('US' as example)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093" y="2736427"/>
            <a:ext cx="4368548" cy="55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WITH avg_salary_by_job AS (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SELECT job_title, AVG(salary_in_usd) AS avg_salary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FROM ds_salaries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GROUP BY job_title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ds.job_title, ds.company_location, ds.salary_in_usd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ds_salaries ds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JOIN avg_salary_by_job avg_sal ON ds.job_title = avg_sal.job_title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WHERE ds.company_location = 'US' AND ds.salary_in_usd &gt; avg_sal.avg_salary;</a:t>
            </a:r>
          </a:p>
          <a:p>
            <a:pPr algn="l" marL="0" indent="0" lvl="0">
              <a:lnSpc>
                <a:spcPts val="18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31367" y="3794560"/>
            <a:ext cx="16056633" cy="5800832"/>
          </a:xfrm>
          <a:custGeom>
            <a:avLst/>
            <a:gdLst/>
            <a:ahLst/>
            <a:cxnLst/>
            <a:rect r="r" b="b" t="t" l="l"/>
            <a:pathLst>
              <a:path h="5800832" w="16056633">
                <a:moveTo>
                  <a:pt x="0" y="0"/>
                </a:moveTo>
                <a:lnTo>
                  <a:pt x="16056633" y="0"/>
                </a:lnTo>
                <a:lnTo>
                  <a:pt x="16056633" y="5800832"/>
                </a:lnTo>
                <a:lnTo>
                  <a:pt x="0" y="5800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26" r="0" b="-862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17566" y="1587985"/>
            <a:ext cx="10921029" cy="2104490"/>
          </a:xfrm>
          <a:custGeom>
            <a:avLst/>
            <a:gdLst/>
            <a:ahLst/>
            <a:cxnLst/>
            <a:rect r="r" b="b" t="t" l="l"/>
            <a:pathLst>
              <a:path h="2104490" w="10921029">
                <a:moveTo>
                  <a:pt x="0" y="0"/>
                </a:moveTo>
                <a:lnTo>
                  <a:pt x="10921028" y="0"/>
                </a:lnTo>
                <a:lnTo>
                  <a:pt x="10921028" y="2104490"/>
                </a:lnTo>
                <a:lnTo>
                  <a:pt x="0" y="2104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01603" y="9525"/>
            <a:ext cx="552583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  <a:spcBef>
                <a:spcPct val="0"/>
              </a:spcBef>
            </a:pPr>
            <a:r>
              <a:rPr lang="en-US" b="true" sz="4900">
                <a:solidFill>
                  <a:srgbClr val="010101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SELECT * FROM ds_salaries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63258" y="255587"/>
            <a:ext cx="449574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</a:pPr>
            <a:r>
              <a:rPr lang="en-US" b="true" sz="3499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Retrieve all records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509034" y="3752077"/>
            <a:ext cx="11030665" cy="5153798"/>
          </a:xfrm>
          <a:custGeom>
            <a:avLst/>
            <a:gdLst/>
            <a:ahLst/>
            <a:cxnLst/>
            <a:rect r="r" b="b" t="t" l="l"/>
            <a:pathLst>
              <a:path h="5153798" w="11030665">
                <a:moveTo>
                  <a:pt x="0" y="0"/>
                </a:moveTo>
                <a:lnTo>
                  <a:pt x="11030666" y="0"/>
                </a:lnTo>
                <a:lnTo>
                  <a:pt x="11030666" y="5153798"/>
                </a:lnTo>
                <a:lnTo>
                  <a:pt x="0" y="5153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70023" y="594986"/>
            <a:ext cx="13469677" cy="1734203"/>
          </a:xfrm>
          <a:custGeom>
            <a:avLst/>
            <a:gdLst/>
            <a:ahLst/>
            <a:cxnLst/>
            <a:rect r="r" b="b" t="t" l="l"/>
            <a:pathLst>
              <a:path h="1734203" w="13469677">
                <a:moveTo>
                  <a:pt x="0" y="0"/>
                </a:moveTo>
                <a:lnTo>
                  <a:pt x="13469677" y="0"/>
                </a:lnTo>
                <a:lnTo>
                  <a:pt x="13469677" y="1734203"/>
                </a:lnTo>
                <a:lnTo>
                  <a:pt x="0" y="17342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8858250"/>
            <a:ext cx="4891085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Calculate the number of employees in each company size that are employed full-time but have different remote ratios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093" y="3836565"/>
            <a:ext cx="4368548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SELECT company_size, remote_ratio, COUNT(*) AS employee_count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ds_salaries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WHERE employment_type = 'FT'</a:t>
            </a:r>
          </a:p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BY company_size, remote_ratio;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 marL="0" indent="0" lvl="0">
              <a:lnSpc>
                <a:spcPts val="18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267227" y="0"/>
            <a:ext cx="13020773" cy="4950737"/>
          </a:xfrm>
          <a:custGeom>
            <a:avLst/>
            <a:gdLst/>
            <a:ahLst/>
            <a:cxnLst/>
            <a:rect r="r" b="b" t="t" l="l"/>
            <a:pathLst>
              <a:path h="4950737" w="13020773">
                <a:moveTo>
                  <a:pt x="0" y="0"/>
                </a:moveTo>
                <a:lnTo>
                  <a:pt x="13020773" y="0"/>
                </a:lnTo>
                <a:lnTo>
                  <a:pt x="13020773" y="4950737"/>
                </a:lnTo>
                <a:lnTo>
                  <a:pt x="0" y="49507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55728" y="5571023"/>
            <a:ext cx="10360241" cy="2890779"/>
          </a:xfrm>
          <a:custGeom>
            <a:avLst/>
            <a:gdLst/>
            <a:ahLst/>
            <a:cxnLst/>
            <a:rect r="r" b="b" t="t" l="l"/>
            <a:pathLst>
              <a:path h="2890779" w="10360241">
                <a:moveTo>
                  <a:pt x="0" y="0"/>
                </a:moveTo>
                <a:lnTo>
                  <a:pt x="10360240" y="0"/>
                </a:lnTo>
                <a:lnTo>
                  <a:pt x="10360240" y="2890779"/>
                </a:lnTo>
                <a:lnTo>
                  <a:pt x="0" y="28907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577726" y="9034463"/>
            <a:ext cx="4891085" cy="10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Find the top 3 job titles that have seen the largest increase in salary from 2022 to 2023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093" y="1793452"/>
            <a:ext cx="4368548" cy="746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WITH salary_change AS (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SELECT job_title, 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AVG(CASE WHEN work_year = 2023 THEN salary_in_usd ELSE NULL END) AS avg_salary_2023,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       AVG(CASE WHEN work_year = 2022 THEN salary_in_usd ELSE NULL END) AS avg_salary_2022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FROM ds_salaries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GROUP BY job_title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    HAVING AVG(CASE WHEN work_year = 2022 THEN salary_in_usd ELSE NULL END) IS NOT NULL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SELECT job_title, (avg_salary_2023 - avg_salary_2022) AS salary_increase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FROM salary_change</a:t>
            </a: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ORDER BY salary_increase DESC</a:t>
            </a:r>
          </a:p>
          <a:p>
            <a:pPr algn="l" marL="0" indent="0" lvl="0">
              <a:lnSpc>
                <a:spcPts val="1800"/>
              </a:lnSpc>
              <a:spcBef>
                <a:spcPct val="0"/>
              </a:spcBef>
            </a:pPr>
            <a:r>
              <a:rPr lang="en-US" sz="1500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LIMIT 3;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AFA6A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6948" y="6451232"/>
            <a:ext cx="7376604" cy="2460189"/>
          </a:xfrm>
          <a:custGeom>
            <a:avLst/>
            <a:gdLst/>
            <a:ahLst/>
            <a:cxnLst/>
            <a:rect r="r" b="b" t="t" l="l"/>
            <a:pathLst>
              <a:path h="2460189" w="7376604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74" t="0" r="-16618" b="-286111"/>
            </a:stretch>
          </a:blipFill>
        </p:spPr>
      </p:sp>
      <p:sp>
        <p:nvSpPr>
          <p:cNvPr name="AutoShape 5" id="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E5E5E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536489" y="3283544"/>
            <a:ext cx="2910413" cy="1328895"/>
            <a:chOff x="0" y="0"/>
            <a:chExt cx="3880551" cy="177185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3880551" cy="768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4"/>
                </a:lnSpc>
                <a:spcBef>
                  <a:spcPct val="0"/>
                </a:spcBef>
              </a:pPr>
              <a:r>
                <a:rPr lang="en-US" b="true" sz="1688" u="none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INDUSTRY</a:t>
              </a: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TRENDS AND INSIGHTS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03552"/>
              <a:ext cx="3880551" cy="768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4"/>
                </a:lnSpc>
              </a:pP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Data science salaries are </a:t>
              </a:r>
              <a:r>
                <a:rPr lang="en-US" b="true" sz="1688" u="none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increasing rapidly</a:t>
              </a: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today.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65022" y="3283544"/>
            <a:ext cx="2910413" cy="1919445"/>
            <a:chOff x="0" y="0"/>
            <a:chExt cx="3880551" cy="255925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3880551" cy="1162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4"/>
                </a:lnSpc>
                <a:spcBef>
                  <a:spcPct val="0"/>
                </a:spcBef>
              </a:pP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SKILLS AND QUALIFICATIONS REQUIRED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397252"/>
              <a:ext cx="3880551" cy="1162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4"/>
                </a:lnSpc>
              </a:pP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Highly specialized skills lead to </a:t>
              </a:r>
              <a:r>
                <a:rPr lang="en-US" b="true" sz="1688" u="none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higher salaries</a:t>
              </a: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overall.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36489" y="5814198"/>
            <a:ext cx="2910413" cy="1624170"/>
            <a:chOff x="0" y="0"/>
            <a:chExt cx="3880551" cy="216555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3880551" cy="768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4"/>
                </a:lnSpc>
                <a:spcBef>
                  <a:spcPct val="0"/>
                </a:spcBef>
              </a:pP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JOB MARKET DEMAND ANALYSIS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03552"/>
              <a:ext cx="3880551" cy="1162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4"/>
                </a:lnSpc>
              </a:pP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Growing demand creates </a:t>
              </a:r>
              <a:r>
                <a:rPr lang="en-US" b="true" sz="1688" u="none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more job opportunities</a:t>
              </a: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now.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565022" y="5814198"/>
            <a:ext cx="2910413" cy="1624170"/>
            <a:chOff x="0" y="0"/>
            <a:chExt cx="3880551" cy="216555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38100"/>
              <a:ext cx="3880551" cy="768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4"/>
                </a:lnSpc>
                <a:spcBef>
                  <a:spcPct val="0"/>
                </a:spcBef>
              </a:pP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SALARY EXPECTATIONS FOR ROLES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003552"/>
              <a:ext cx="3880551" cy="1162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4"/>
                </a:lnSpc>
              </a:pP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Understanding </a:t>
              </a:r>
              <a:r>
                <a:rPr lang="en-US" b="true" sz="1688" u="none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salary ranges</a:t>
              </a: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helps in career planning.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4002405"/>
            <a:ext cx="5753100" cy="2259852"/>
            <a:chOff x="0" y="0"/>
            <a:chExt cx="7670800" cy="3013136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0"/>
              <a:ext cx="7670800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64"/>
                </a:lnSpc>
                <a:spcBef>
                  <a:spcPct val="0"/>
                </a:spcBef>
              </a:pPr>
              <a:r>
                <a:rPr lang="en-US" b="true" sz="4137" u="none">
                  <a:solidFill>
                    <a:srgbClr val="01010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Data Science Salary Overview Today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244829"/>
              <a:ext cx="6038715" cy="768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4"/>
                </a:lnSpc>
              </a:pP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Explore current trends in data science </a:t>
              </a:r>
              <a:r>
                <a:rPr lang="en-US" b="true" sz="1688" u="none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salary expectations</a:t>
              </a: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A6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339900"/>
            <a:ext cx="17854104" cy="7720747"/>
            <a:chOff x="0" y="0"/>
            <a:chExt cx="2924524" cy="12646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264668"/>
            </a:xfrm>
            <a:custGeom>
              <a:avLst/>
              <a:gdLst/>
              <a:ahLst/>
              <a:cxnLst/>
              <a:rect r="r" b="b" t="t" l="l"/>
              <a:pathLst>
                <a:path h="1264668" w="2924525">
                  <a:moveTo>
                    <a:pt x="2800064" y="1264668"/>
                  </a:moveTo>
                  <a:lnTo>
                    <a:pt x="124460" y="1264668"/>
                  </a:lnTo>
                  <a:cubicBezTo>
                    <a:pt x="55880" y="1264668"/>
                    <a:pt x="0" y="1208788"/>
                    <a:pt x="0" y="11402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140208"/>
                  </a:lnTo>
                  <a:cubicBezTo>
                    <a:pt x="2924525" y="1208788"/>
                    <a:pt x="2868644" y="1264668"/>
                    <a:pt x="2800065" y="1264668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5637" y="2339900"/>
            <a:ext cx="11830068" cy="2473639"/>
          </a:xfrm>
          <a:custGeom>
            <a:avLst/>
            <a:gdLst/>
            <a:ahLst/>
            <a:cxnLst/>
            <a:rect r="r" b="b" t="t" l="l"/>
            <a:pathLst>
              <a:path h="2473639" w="11830068">
                <a:moveTo>
                  <a:pt x="0" y="0"/>
                </a:moveTo>
                <a:lnTo>
                  <a:pt x="11830068" y="0"/>
                </a:lnTo>
                <a:lnTo>
                  <a:pt x="11830068" y="2473640"/>
                </a:lnTo>
                <a:lnTo>
                  <a:pt x="0" y="2473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7342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7750" y="3205245"/>
            <a:ext cx="8899175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6"/>
              </a:lnSpc>
              <a:spcBef>
                <a:spcPct val="0"/>
              </a:spcBef>
            </a:pPr>
            <a:r>
              <a:rPr lang="en-US" b="true" sz="4838" u="none">
                <a:solidFill>
                  <a:srgbClr val="010101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Exploring Data Science Salary Trends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019175" y="5655027"/>
            <a:ext cx="16230600" cy="0"/>
          </a:xfrm>
          <a:prstGeom prst="line">
            <a:avLst/>
          </a:prstGeom>
          <a:ln cap="flat" w="95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865593" y="5635977"/>
            <a:ext cx="335739" cy="0"/>
          </a:xfrm>
          <a:prstGeom prst="line">
            <a:avLst/>
          </a:prstGeom>
          <a:ln cap="flat" w="47625">
            <a:solidFill>
              <a:srgbClr val="3871C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028700" y="6379711"/>
            <a:ext cx="2910413" cy="1790603"/>
            <a:chOff x="0" y="0"/>
            <a:chExt cx="3880551" cy="238747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3880551" cy="428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5"/>
                </a:lnSpc>
                <a:spcBef>
                  <a:spcPct val="0"/>
                </a:spcBef>
              </a:pP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MARKET DEMAND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44658"/>
              <a:ext cx="3880551" cy="1342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5"/>
                </a:lnSpc>
              </a:pP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High demand leads to </a:t>
              </a:r>
              <a:r>
                <a:rPr lang="en-US" b="true" sz="1975" u="none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competitive salary packages</a:t>
              </a: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offered.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-5400000">
            <a:off x="5305655" y="5635977"/>
            <a:ext cx="335739" cy="0"/>
          </a:xfrm>
          <a:prstGeom prst="line">
            <a:avLst/>
          </a:prstGeom>
          <a:ln cap="flat" w="47625">
            <a:solidFill>
              <a:srgbClr val="3871C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468762" y="6379711"/>
            <a:ext cx="2910413" cy="1790603"/>
            <a:chOff x="0" y="0"/>
            <a:chExt cx="3880551" cy="238747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3880551" cy="428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5"/>
                </a:lnSpc>
                <a:spcBef>
                  <a:spcPct val="0"/>
                </a:spcBef>
              </a:pP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SKILL DEVELOPMENT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44658"/>
              <a:ext cx="3880551" cy="1342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5"/>
                </a:lnSpc>
              </a:pP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Continuous learning is essential for </a:t>
              </a:r>
              <a:r>
                <a:rPr lang="en-US" b="true" sz="1975" u="none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keeping up with trends</a:t>
              </a: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-5400000">
            <a:off x="9745718" y="5635977"/>
            <a:ext cx="335739" cy="0"/>
          </a:xfrm>
          <a:prstGeom prst="line">
            <a:avLst/>
          </a:prstGeom>
          <a:ln cap="flat" w="47625">
            <a:solidFill>
              <a:srgbClr val="3871C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9908825" y="6389236"/>
            <a:ext cx="2910413" cy="1790603"/>
            <a:chOff x="0" y="0"/>
            <a:chExt cx="3880551" cy="238747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3880551" cy="428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5"/>
                </a:lnSpc>
                <a:spcBef>
                  <a:spcPct val="0"/>
                </a:spcBef>
              </a:pP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CAREER GROWTH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44658"/>
              <a:ext cx="3880551" cy="1342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5"/>
                </a:lnSpc>
              </a:pP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Salaries vary widely based on </a:t>
              </a:r>
              <a:r>
                <a:rPr lang="en-US" b="true" sz="1975" u="none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experience and location</a:t>
              </a: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-5400000">
            <a:off x="14185780" y="5635977"/>
            <a:ext cx="335739" cy="0"/>
          </a:xfrm>
          <a:prstGeom prst="line">
            <a:avLst/>
          </a:prstGeom>
          <a:ln cap="flat" w="47625">
            <a:solidFill>
              <a:srgbClr val="3871C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4348887" y="6389236"/>
            <a:ext cx="2910413" cy="1790603"/>
            <a:chOff x="0" y="0"/>
            <a:chExt cx="3880551" cy="238747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3880551" cy="428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5"/>
                </a:lnSpc>
                <a:spcBef>
                  <a:spcPct val="0"/>
                </a:spcBef>
              </a:pP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FUTURE OF CAREERS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44658"/>
              <a:ext cx="3880551" cy="1342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5"/>
                </a:lnSpc>
              </a:pP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Data Science </a:t>
              </a:r>
              <a:r>
                <a:rPr lang="en-US" b="true" sz="1975" u="none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offers great opportunities</a:t>
              </a:r>
              <a:r>
                <a:rPr lang="en-US" sz="1975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for growth.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3871C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7003587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990600"/>
            <a:ext cx="5201984" cy="33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5"/>
              </a:lnSpc>
            </a:pPr>
            <a:r>
              <a:rPr lang="en-US" sz="1975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Insights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7376604" cy="9826324"/>
            <a:chOff x="0" y="0"/>
            <a:chExt cx="1208297" cy="1609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8297" cy="1609564"/>
            </a:xfrm>
            <a:custGeom>
              <a:avLst/>
              <a:gdLst/>
              <a:ahLst/>
              <a:cxnLst/>
              <a:rect r="r" b="b" t="t" l="l"/>
              <a:pathLst>
                <a:path h="1609564" w="1208297">
                  <a:moveTo>
                    <a:pt x="1083837" y="1609564"/>
                  </a:moveTo>
                  <a:lnTo>
                    <a:pt x="124460" y="1609564"/>
                  </a:lnTo>
                  <a:cubicBezTo>
                    <a:pt x="55880" y="1609564"/>
                    <a:pt x="0" y="1553684"/>
                    <a:pt x="0" y="14851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3837" y="0"/>
                  </a:lnTo>
                  <a:cubicBezTo>
                    <a:pt x="1152417" y="0"/>
                    <a:pt x="1208297" y="55880"/>
                    <a:pt x="1208297" y="124460"/>
                  </a:cubicBezTo>
                  <a:lnTo>
                    <a:pt x="1208297" y="1485104"/>
                  </a:lnTo>
                  <a:cubicBezTo>
                    <a:pt x="1208297" y="1553684"/>
                    <a:pt x="1152417" y="1609564"/>
                    <a:pt x="1083837" y="1609564"/>
                  </a:cubicBezTo>
                  <a:close/>
                </a:path>
              </a:pathLst>
            </a:custGeom>
            <a:solidFill>
              <a:srgbClr val="AFA6A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6948" y="6451232"/>
            <a:ext cx="7376604" cy="2460189"/>
          </a:xfrm>
          <a:custGeom>
            <a:avLst/>
            <a:gdLst/>
            <a:ahLst/>
            <a:cxnLst/>
            <a:rect r="r" b="b" t="t" l="l"/>
            <a:pathLst>
              <a:path h="2460189" w="7376604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74" t="0" r="-16618" b="-286111"/>
            </a:stretch>
          </a:blipFill>
        </p:spPr>
      </p:sp>
      <p:sp>
        <p:nvSpPr>
          <p:cNvPr name="AutoShape 5" id="5"/>
          <p:cNvSpPr/>
          <p:nvPr/>
        </p:nvSpPr>
        <p:spPr>
          <a:xfrm rot="4438">
            <a:off x="216933" y="8887609"/>
            <a:ext cx="7376610" cy="0"/>
          </a:xfrm>
          <a:prstGeom prst="line">
            <a:avLst/>
          </a:prstGeom>
          <a:ln cap="flat" w="19050">
            <a:solidFill>
              <a:srgbClr val="E5E5E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419378" y="9343707"/>
            <a:ext cx="470732" cy="239358"/>
            <a:chOff x="0" y="0"/>
            <a:chExt cx="627643" cy="31914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5E5E5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4002405"/>
            <a:ext cx="5753100" cy="2259852"/>
            <a:chOff x="0" y="0"/>
            <a:chExt cx="7670800" cy="301313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7670800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64"/>
                </a:lnSpc>
                <a:spcBef>
                  <a:spcPct val="0"/>
                </a:spcBef>
              </a:pPr>
              <a:r>
                <a:rPr lang="en-US" b="true" sz="4137" u="none">
                  <a:solidFill>
                    <a:srgbClr val="01010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Data Science Salary Overview Today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244829"/>
              <a:ext cx="6038715" cy="768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64"/>
                </a:lnSpc>
              </a:pP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Explore current trends in data science </a:t>
              </a:r>
              <a:r>
                <a:rPr lang="en-US" b="true" sz="1688" u="none">
                  <a:solidFill>
                    <a:srgbClr val="010101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salary expectations</a:t>
              </a:r>
              <a:r>
                <a:rPr lang="en-US" sz="1688" u="none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27942" y="3641232"/>
            <a:ext cx="5753100" cy="2982196"/>
            <a:chOff x="0" y="0"/>
            <a:chExt cx="7670800" cy="397626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7670800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01010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Thank You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155929"/>
              <a:ext cx="6038715" cy="1820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9"/>
                </a:lnSpc>
              </a:pPr>
              <a:r>
                <a:rPr lang="en-US" b="true" sz="3999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BY - JAYENT SINGH PARIHAR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948" y="7595620"/>
            <a:ext cx="7376604" cy="2460189"/>
          </a:xfrm>
          <a:custGeom>
            <a:avLst/>
            <a:gdLst/>
            <a:ahLst/>
            <a:cxnLst/>
            <a:rect r="r" b="b" t="t" l="l"/>
            <a:pathLst>
              <a:path h="2460189" w="7376604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374" t="0" r="-16618" b="-28611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05832" y="-36150"/>
            <a:ext cx="11682168" cy="2731714"/>
          </a:xfrm>
          <a:custGeom>
            <a:avLst/>
            <a:gdLst/>
            <a:ahLst/>
            <a:cxnLst/>
            <a:rect r="r" b="b" t="t" l="l"/>
            <a:pathLst>
              <a:path h="2731714" w="11682168">
                <a:moveTo>
                  <a:pt x="0" y="0"/>
                </a:moveTo>
                <a:lnTo>
                  <a:pt x="11682168" y="0"/>
                </a:lnTo>
                <a:lnTo>
                  <a:pt x="11682168" y="2731714"/>
                </a:lnTo>
                <a:lnTo>
                  <a:pt x="0" y="27317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72630" y="3100814"/>
            <a:ext cx="3789582" cy="6605694"/>
          </a:xfrm>
          <a:custGeom>
            <a:avLst/>
            <a:gdLst/>
            <a:ahLst/>
            <a:cxnLst/>
            <a:rect r="r" b="b" t="t" l="l"/>
            <a:pathLst>
              <a:path h="6605694" w="3789582">
                <a:moveTo>
                  <a:pt x="0" y="0"/>
                </a:moveTo>
                <a:lnTo>
                  <a:pt x="3789582" y="0"/>
                </a:lnTo>
                <a:lnTo>
                  <a:pt x="3789582" y="6605694"/>
                </a:lnTo>
                <a:lnTo>
                  <a:pt x="0" y="6605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977533"/>
            <a:ext cx="5753100" cy="6309596"/>
            <a:chOff x="0" y="0"/>
            <a:chExt cx="7670800" cy="841279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7670800" cy="6924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900" b="true">
                  <a:solidFill>
                    <a:srgbClr val="01010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SELECT job_title, AVG(salary_in_usd) AS average_salary</a:t>
              </a:r>
            </a:p>
            <a:p>
              <a:pPr algn="l">
                <a:lnSpc>
                  <a:spcPts val="5880"/>
                </a:lnSpc>
              </a:pPr>
              <a:r>
                <a:rPr lang="en-US" sz="4900" b="true">
                  <a:solidFill>
                    <a:srgbClr val="01010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FROM ds_salaries</a:t>
              </a:r>
            </a:p>
            <a:p>
              <a:pPr algn="l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b="true" sz="4900">
                  <a:solidFill>
                    <a:srgbClr val="010101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GROUP BY job_title;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493104"/>
              <a:ext cx="6038715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010101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Get the average salary (in USD) for each job title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800671" y="310150"/>
            <a:ext cx="12572916" cy="2039112"/>
          </a:xfrm>
          <a:custGeom>
            <a:avLst/>
            <a:gdLst/>
            <a:ahLst/>
            <a:cxnLst/>
            <a:rect r="r" b="b" t="t" l="l"/>
            <a:pathLst>
              <a:path h="2039112" w="12572916">
                <a:moveTo>
                  <a:pt x="0" y="0"/>
                </a:moveTo>
                <a:lnTo>
                  <a:pt x="12572916" y="0"/>
                </a:lnTo>
                <a:lnTo>
                  <a:pt x="12572916" y="2039113"/>
                </a:lnTo>
                <a:lnTo>
                  <a:pt x="0" y="20391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633" y="3830129"/>
            <a:ext cx="10052495" cy="3964056"/>
          </a:xfrm>
          <a:custGeom>
            <a:avLst/>
            <a:gdLst/>
            <a:ahLst/>
            <a:cxnLst/>
            <a:rect r="r" b="b" t="t" l="l"/>
            <a:pathLst>
              <a:path h="3964056" w="10052495">
                <a:moveTo>
                  <a:pt x="0" y="0"/>
                </a:moveTo>
                <a:lnTo>
                  <a:pt x="10052496" y="0"/>
                </a:lnTo>
                <a:lnTo>
                  <a:pt x="10052496" y="3964056"/>
                </a:lnTo>
                <a:lnTo>
                  <a:pt x="0" y="3964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516548" y="3311525"/>
            <a:ext cx="7771452" cy="3663949"/>
            <a:chOff x="0" y="0"/>
            <a:chExt cx="10361936" cy="488526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3965575"/>
              <a:ext cx="1036193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b="true" sz="2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Find the total number of employees in each company size category (S, M, L)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10361936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SELECT company_size, COUNT(*) AS employee_count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FROM ds_salaries</a:t>
              </a:r>
            </a:p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b="true" sz="4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GROUP BY company_size;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230684" y="119071"/>
            <a:ext cx="11754472" cy="2686032"/>
          </a:xfrm>
          <a:custGeom>
            <a:avLst/>
            <a:gdLst/>
            <a:ahLst/>
            <a:cxnLst/>
            <a:rect r="r" b="b" t="t" l="l"/>
            <a:pathLst>
              <a:path h="2686032" w="11754472">
                <a:moveTo>
                  <a:pt x="0" y="0"/>
                </a:moveTo>
                <a:lnTo>
                  <a:pt x="11754473" y="0"/>
                </a:lnTo>
                <a:lnTo>
                  <a:pt x="11754473" y="2686033"/>
                </a:lnTo>
                <a:lnTo>
                  <a:pt x="0" y="2686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0390" y="2818371"/>
            <a:ext cx="3779965" cy="6662188"/>
          </a:xfrm>
          <a:custGeom>
            <a:avLst/>
            <a:gdLst/>
            <a:ahLst/>
            <a:cxnLst/>
            <a:rect r="r" b="b" t="t" l="l"/>
            <a:pathLst>
              <a:path h="6662188" w="3779965">
                <a:moveTo>
                  <a:pt x="0" y="0"/>
                </a:moveTo>
                <a:lnTo>
                  <a:pt x="3779965" y="0"/>
                </a:lnTo>
                <a:lnTo>
                  <a:pt x="3779965" y="6662188"/>
                </a:lnTo>
                <a:lnTo>
                  <a:pt x="0" y="6662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516548" y="3182938"/>
            <a:ext cx="7771452" cy="3921124"/>
            <a:chOff x="0" y="0"/>
            <a:chExt cx="10361936" cy="522816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4778375"/>
              <a:ext cx="10361936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b="true" sz="2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Find the highest salary (in USD) for each job title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10361936" cy="407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SELECT job_title, MAX(salary_in_usd) AS highest_salary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FROM ds_salaries</a:t>
              </a:r>
            </a:p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b="true" sz="4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GROUP BY job_title;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892738" y="157761"/>
            <a:ext cx="12057518" cy="2343891"/>
          </a:xfrm>
          <a:custGeom>
            <a:avLst/>
            <a:gdLst/>
            <a:ahLst/>
            <a:cxnLst/>
            <a:rect r="r" b="b" t="t" l="l"/>
            <a:pathLst>
              <a:path h="2343891" w="12057518">
                <a:moveTo>
                  <a:pt x="0" y="0"/>
                </a:moveTo>
                <a:lnTo>
                  <a:pt x="12057518" y="0"/>
                </a:lnTo>
                <a:lnTo>
                  <a:pt x="12057518" y="2343891"/>
                </a:lnTo>
                <a:lnTo>
                  <a:pt x="0" y="2343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329539" y="4304543"/>
            <a:ext cx="13620717" cy="5982457"/>
          </a:xfrm>
          <a:custGeom>
            <a:avLst/>
            <a:gdLst/>
            <a:ahLst/>
            <a:cxnLst/>
            <a:rect r="r" b="b" t="t" l="l"/>
            <a:pathLst>
              <a:path h="5982457" w="13620717">
                <a:moveTo>
                  <a:pt x="0" y="0"/>
                </a:moveTo>
                <a:lnTo>
                  <a:pt x="13620717" y="0"/>
                </a:lnTo>
                <a:lnTo>
                  <a:pt x="13620717" y="5982457"/>
                </a:lnTo>
                <a:lnTo>
                  <a:pt x="0" y="59824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1590675"/>
            <a:ext cx="7771452" cy="2701924"/>
            <a:chOff x="0" y="0"/>
            <a:chExt cx="10361936" cy="360256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3152775"/>
              <a:ext cx="10361936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b="true" sz="2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List employees who work fully remotely (remote_ratio = 100)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10361936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SELECT *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FROM ds_salaries</a:t>
              </a:r>
            </a:p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b="true" sz="4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WHERE remote_ratio = 100;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6452131" y="19237"/>
            <a:ext cx="11835869" cy="2622174"/>
          </a:xfrm>
          <a:custGeom>
            <a:avLst/>
            <a:gdLst/>
            <a:ahLst/>
            <a:cxnLst/>
            <a:rect r="r" b="b" t="t" l="l"/>
            <a:pathLst>
              <a:path h="2622174" w="11835869">
                <a:moveTo>
                  <a:pt x="0" y="0"/>
                </a:moveTo>
                <a:lnTo>
                  <a:pt x="11835869" y="0"/>
                </a:lnTo>
                <a:lnTo>
                  <a:pt x="11835869" y="2622174"/>
                </a:lnTo>
                <a:lnTo>
                  <a:pt x="0" y="2622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10092" y="4027821"/>
            <a:ext cx="10519947" cy="3311497"/>
          </a:xfrm>
          <a:custGeom>
            <a:avLst/>
            <a:gdLst/>
            <a:ahLst/>
            <a:cxnLst/>
            <a:rect r="r" b="b" t="t" l="l"/>
            <a:pathLst>
              <a:path h="3311497" w="10519947">
                <a:moveTo>
                  <a:pt x="0" y="0"/>
                </a:moveTo>
                <a:lnTo>
                  <a:pt x="10519947" y="0"/>
                </a:lnTo>
                <a:lnTo>
                  <a:pt x="10519947" y="3311496"/>
                </a:lnTo>
                <a:lnTo>
                  <a:pt x="0" y="33114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5970282"/>
            <a:ext cx="7771452" cy="3921124"/>
            <a:chOff x="0" y="0"/>
            <a:chExt cx="10361936" cy="522816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4778375"/>
              <a:ext cx="10361936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b="true" sz="2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Get the average salary (in USD) by employment type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10361936" cy="407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SELECT employment_type, AVG(salary_in_usd) AS average_salary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FROM ds_salaries</a:t>
              </a:r>
            </a:p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  <a:r>
                <a:rPr lang="en-US" b="true" sz="4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GROUP BY employment_type;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663921" y="39322"/>
            <a:ext cx="12624079" cy="1978755"/>
          </a:xfrm>
          <a:custGeom>
            <a:avLst/>
            <a:gdLst/>
            <a:ahLst/>
            <a:cxnLst/>
            <a:rect r="r" b="b" t="t" l="l"/>
            <a:pathLst>
              <a:path h="1978755" w="12624079">
                <a:moveTo>
                  <a:pt x="0" y="0"/>
                </a:moveTo>
                <a:lnTo>
                  <a:pt x="12624079" y="0"/>
                </a:lnTo>
                <a:lnTo>
                  <a:pt x="12624079" y="1978756"/>
                </a:lnTo>
                <a:lnTo>
                  <a:pt x="0" y="19787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92632" y="3459376"/>
            <a:ext cx="10069441" cy="4654126"/>
          </a:xfrm>
          <a:custGeom>
            <a:avLst/>
            <a:gdLst/>
            <a:ahLst/>
            <a:cxnLst/>
            <a:rect r="r" b="b" t="t" l="l"/>
            <a:pathLst>
              <a:path h="4654126" w="10069441">
                <a:moveTo>
                  <a:pt x="0" y="0"/>
                </a:moveTo>
                <a:lnTo>
                  <a:pt x="10069440" y="0"/>
                </a:lnTo>
                <a:lnTo>
                  <a:pt x="10069440" y="4654126"/>
                </a:lnTo>
                <a:lnTo>
                  <a:pt x="0" y="4654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8538116"/>
            <a:ext cx="7771452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b="true" sz="2000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Count how many people are in each experience level category (e.g., SE, MI)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4347116"/>
            <a:ext cx="7771452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</a:p>
          <a:p>
            <a:pPr algn="l">
              <a:lnSpc>
                <a:spcPts val="4800"/>
              </a:lnSpc>
            </a:pPr>
            <a:r>
              <a:rPr lang="en-US" sz="40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 experience_level, COUNT(*) AS employee_count</a:t>
            </a:r>
          </a:p>
          <a:p>
            <a:pPr algn="l">
              <a:lnSpc>
                <a:spcPts val="4800"/>
              </a:lnSpc>
            </a:pPr>
            <a:r>
              <a:rPr lang="en-US" sz="40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ds_salaries</a:t>
            </a:r>
          </a:p>
          <a:p>
            <a:pPr algn="l">
              <a:lnSpc>
                <a:spcPts val="4800"/>
              </a:lnSpc>
            </a:pPr>
            <a:r>
              <a:rPr lang="en-US" sz="4000" b="true">
                <a:solidFill>
                  <a:srgbClr val="01010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BY experience_level;</a:t>
            </a:r>
          </a:p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221F1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7873" y="9239790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132817" y="9239790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777762" y="9239790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21F1E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763124" y="323490"/>
            <a:ext cx="12298949" cy="2277194"/>
          </a:xfrm>
          <a:custGeom>
            <a:avLst/>
            <a:gdLst/>
            <a:ahLst/>
            <a:cxnLst/>
            <a:rect r="r" b="b" t="t" l="l"/>
            <a:pathLst>
              <a:path h="2277194" w="12298949">
                <a:moveTo>
                  <a:pt x="0" y="0"/>
                </a:moveTo>
                <a:lnTo>
                  <a:pt x="12298948" y="0"/>
                </a:lnTo>
                <a:lnTo>
                  <a:pt x="12298948" y="2277195"/>
                </a:lnTo>
                <a:lnTo>
                  <a:pt x="0" y="22771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84082" y="3282226"/>
            <a:ext cx="9149456" cy="4005045"/>
          </a:xfrm>
          <a:custGeom>
            <a:avLst/>
            <a:gdLst/>
            <a:ahLst/>
            <a:cxnLst/>
            <a:rect r="r" b="b" t="t" l="l"/>
            <a:pathLst>
              <a:path h="4005045" w="9149456">
                <a:moveTo>
                  <a:pt x="0" y="0"/>
                </a:moveTo>
                <a:lnTo>
                  <a:pt x="9149456" y="0"/>
                </a:lnTo>
                <a:lnTo>
                  <a:pt x="9149456" y="4005045"/>
                </a:lnTo>
                <a:lnTo>
                  <a:pt x="0" y="40050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5489270"/>
            <a:ext cx="7771452" cy="4883149"/>
            <a:chOff x="0" y="0"/>
            <a:chExt cx="10361936" cy="651086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591175"/>
              <a:ext cx="10361936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b="true" sz="2000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Find the average salary for employees in the United States ('US')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10361936" cy="4886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SELECT AVG(salary_in_usd) AS average_salary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FROM ds_salaries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1010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WHERE employee_residence = 'US';</a:t>
              </a:r>
            </a:p>
            <a:p>
              <a:pPr algn="l" marL="0" indent="0" lvl="0">
                <a:lnSpc>
                  <a:spcPts val="4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981075"/>
            <a:ext cx="5201984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u="none">
                <a:solidFill>
                  <a:srgbClr val="010101"/>
                </a:solidFill>
                <a:latin typeface="Open Sauce"/>
                <a:ea typeface="Open Sauce"/>
                <a:cs typeface="Open Sauce"/>
                <a:sym typeface="Open Sauce"/>
              </a:rPr>
              <a:t>Salary Trends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DAGSIwMp46s</dc:identifier>
  <dcterms:modified xsi:type="dcterms:W3CDTF">2011-08-01T06:04:30Z</dcterms:modified>
  <cp:revision>1</cp:revision>
  <dc:title>Understanding Data Science Salary Trends Today</dc:title>
</cp:coreProperties>
</file>